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5"/>
  </p:normalViewPr>
  <p:slideViewPr>
    <p:cSldViewPr snapToGrid="0" snapToObjects="1">
      <p:cViewPr>
        <p:scale>
          <a:sx n="100" d="100"/>
          <a:sy n="100" d="100"/>
        </p:scale>
        <p:origin x="2392" y="-1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A890699-1542-1646-A076-CD3CD4E8FAB2}" type="datetimeFigureOut">
              <a:rPr lang="en-US" smtClean="0"/>
              <a:t>2/11/19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BACEE-535B-0943-BCD3-83A6767670F3}" type="slidenum">
              <a:rPr lang="en-US" smtClean="0"/>
              <a:t>‹#›</a:t>
            </a:fld>
            <a:endParaRPr lang="en-US"/>
          </a:p>
        </p:txBody>
      </p:sp>
    </p:spTree>
    <p:extLst>
      <p:ext uri="{BB962C8B-B14F-4D97-AF65-F5344CB8AC3E}">
        <p14:creationId xmlns:p14="http://schemas.microsoft.com/office/powerpoint/2010/main" val="4142926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890699-1542-1646-A076-CD3CD4E8FAB2}" type="datetimeFigureOut">
              <a:rPr lang="en-US" smtClean="0"/>
              <a:t>2/11/19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BACEE-535B-0943-BCD3-83A6767670F3}" type="slidenum">
              <a:rPr lang="en-US" smtClean="0"/>
              <a:t>‹#›</a:t>
            </a:fld>
            <a:endParaRPr lang="en-US"/>
          </a:p>
        </p:txBody>
      </p:sp>
    </p:spTree>
    <p:extLst>
      <p:ext uri="{BB962C8B-B14F-4D97-AF65-F5344CB8AC3E}">
        <p14:creationId xmlns:p14="http://schemas.microsoft.com/office/powerpoint/2010/main" val="1922897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890699-1542-1646-A076-CD3CD4E8FAB2}" type="datetimeFigureOut">
              <a:rPr lang="en-US" smtClean="0"/>
              <a:t>2/11/19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BACEE-535B-0943-BCD3-83A6767670F3}" type="slidenum">
              <a:rPr lang="en-US" smtClean="0"/>
              <a:t>‹#›</a:t>
            </a:fld>
            <a:endParaRPr lang="en-US"/>
          </a:p>
        </p:txBody>
      </p:sp>
    </p:spTree>
    <p:extLst>
      <p:ext uri="{BB962C8B-B14F-4D97-AF65-F5344CB8AC3E}">
        <p14:creationId xmlns:p14="http://schemas.microsoft.com/office/powerpoint/2010/main" val="2943251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890699-1542-1646-A076-CD3CD4E8FAB2}" type="datetimeFigureOut">
              <a:rPr lang="en-US" smtClean="0"/>
              <a:t>2/11/19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BACEE-535B-0943-BCD3-83A6767670F3}" type="slidenum">
              <a:rPr lang="en-US" smtClean="0"/>
              <a:t>‹#›</a:t>
            </a:fld>
            <a:endParaRPr lang="en-US"/>
          </a:p>
        </p:txBody>
      </p:sp>
    </p:spTree>
    <p:extLst>
      <p:ext uri="{BB962C8B-B14F-4D97-AF65-F5344CB8AC3E}">
        <p14:creationId xmlns:p14="http://schemas.microsoft.com/office/powerpoint/2010/main" val="3338847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A890699-1542-1646-A076-CD3CD4E8FAB2}" type="datetimeFigureOut">
              <a:rPr lang="en-US" smtClean="0"/>
              <a:t>2/11/19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BACEE-535B-0943-BCD3-83A6767670F3}" type="slidenum">
              <a:rPr lang="en-US" smtClean="0"/>
              <a:t>‹#›</a:t>
            </a:fld>
            <a:endParaRPr lang="en-US"/>
          </a:p>
        </p:txBody>
      </p:sp>
    </p:spTree>
    <p:extLst>
      <p:ext uri="{BB962C8B-B14F-4D97-AF65-F5344CB8AC3E}">
        <p14:creationId xmlns:p14="http://schemas.microsoft.com/office/powerpoint/2010/main" val="4238626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890699-1542-1646-A076-CD3CD4E8FAB2}" type="datetimeFigureOut">
              <a:rPr lang="en-US" smtClean="0"/>
              <a:t>2/11/19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FBACEE-535B-0943-BCD3-83A6767670F3}" type="slidenum">
              <a:rPr lang="en-US" smtClean="0"/>
              <a:t>‹#›</a:t>
            </a:fld>
            <a:endParaRPr lang="en-US"/>
          </a:p>
        </p:txBody>
      </p:sp>
    </p:spTree>
    <p:extLst>
      <p:ext uri="{BB962C8B-B14F-4D97-AF65-F5344CB8AC3E}">
        <p14:creationId xmlns:p14="http://schemas.microsoft.com/office/powerpoint/2010/main" val="110260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890699-1542-1646-A076-CD3CD4E8FAB2}" type="datetimeFigureOut">
              <a:rPr lang="en-US" smtClean="0"/>
              <a:t>2/11/19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FBACEE-535B-0943-BCD3-83A6767670F3}" type="slidenum">
              <a:rPr lang="en-US" smtClean="0"/>
              <a:t>‹#›</a:t>
            </a:fld>
            <a:endParaRPr lang="en-US"/>
          </a:p>
        </p:txBody>
      </p:sp>
    </p:spTree>
    <p:extLst>
      <p:ext uri="{BB962C8B-B14F-4D97-AF65-F5344CB8AC3E}">
        <p14:creationId xmlns:p14="http://schemas.microsoft.com/office/powerpoint/2010/main" val="4269718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890699-1542-1646-A076-CD3CD4E8FAB2}" type="datetimeFigureOut">
              <a:rPr lang="en-US" smtClean="0"/>
              <a:t>2/11/19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FBACEE-535B-0943-BCD3-83A6767670F3}" type="slidenum">
              <a:rPr lang="en-US" smtClean="0"/>
              <a:t>‹#›</a:t>
            </a:fld>
            <a:endParaRPr lang="en-US"/>
          </a:p>
        </p:txBody>
      </p:sp>
    </p:spTree>
    <p:extLst>
      <p:ext uri="{BB962C8B-B14F-4D97-AF65-F5344CB8AC3E}">
        <p14:creationId xmlns:p14="http://schemas.microsoft.com/office/powerpoint/2010/main" val="1982819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890699-1542-1646-A076-CD3CD4E8FAB2}" type="datetimeFigureOut">
              <a:rPr lang="en-US" smtClean="0"/>
              <a:t>2/11/19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FBACEE-535B-0943-BCD3-83A6767670F3}" type="slidenum">
              <a:rPr lang="en-US" smtClean="0"/>
              <a:t>‹#›</a:t>
            </a:fld>
            <a:endParaRPr lang="en-US"/>
          </a:p>
        </p:txBody>
      </p:sp>
    </p:spTree>
    <p:extLst>
      <p:ext uri="{BB962C8B-B14F-4D97-AF65-F5344CB8AC3E}">
        <p14:creationId xmlns:p14="http://schemas.microsoft.com/office/powerpoint/2010/main" val="2412331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3A890699-1542-1646-A076-CD3CD4E8FAB2}" type="datetimeFigureOut">
              <a:rPr lang="en-US" smtClean="0"/>
              <a:t>2/11/19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FBACEE-535B-0943-BCD3-83A6767670F3}" type="slidenum">
              <a:rPr lang="en-US" smtClean="0"/>
              <a:t>‹#›</a:t>
            </a:fld>
            <a:endParaRPr lang="en-US"/>
          </a:p>
        </p:txBody>
      </p:sp>
    </p:spTree>
    <p:extLst>
      <p:ext uri="{BB962C8B-B14F-4D97-AF65-F5344CB8AC3E}">
        <p14:creationId xmlns:p14="http://schemas.microsoft.com/office/powerpoint/2010/main" val="3255433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3A890699-1542-1646-A076-CD3CD4E8FAB2}" type="datetimeFigureOut">
              <a:rPr lang="en-US" smtClean="0"/>
              <a:t>2/11/19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FBACEE-535B-0943-BCD3-83A6767670F3}" type="slidenum">
              <a:rPr lang="en-US" smtClean="0"/>
              <a:t>‹#›</a:t>
            </a:fld>
            <a:endParaRPr lang="en-US"/>
          </a:p>
        </p:txBody>
      </p:sp>
    </p:spTree>
    <p:extLst>
      <p:ext uri="{BB962C8B-B14F-4D97-AF65-F5344CB8AC3E}">
        <p14:creationId xmlns:p14="http://schemas.microsoft.com/office/powerpoint/2010/main" val="3080292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3A890699-1542-1646-A076-CD3CD4E8FAB2}" type="datetimeFigureOut">
              <a:rPr lang="en-US" smtClean="0"/>
              <a:t>2/11/19</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76FBACEE-535B-0943-BCD3-83A6767670F3}" type="slidenum">
              <a:rPr lang="en-US" smtClean="0"/>
              <a:t>‹#›</a:t>
            </a:fld>
            <a:endParaRPr lang="en-US"/>
          </a:p>
        </p:txBody>
      </p:sp>
    </p:spTree>
    <p:extLst>
      <p:ext uri="{BB962C8B-B14F-4D97-AF65-F5344CB8AC3E}">
        <p14:creationId xmlns:p14="http://schemas.microsoft.com/office/powerpoint/2010/main" val="3721787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2427EAA-5B14-8440-9148-ACB1D0A05BFB}"/>
              </a:ext>
            </a:extLst>
          </p:cNvPr>
          <p:cNvSpPr txBox="1"/>
          <p:nvPr/>
        </p:nvSpPr>
        <p:spPr>
          <a:xfrm>
            <a:off x="382385" y="299258"/>
            <a:ext cx="6749935" cy="369332"/>
          </a:xfrm>
          <a:prstGeom prst="rect">
            <a:avLst/>
          </a:prstGeom>
          <a:noFill/>
        </p:spPr>
        <p:txBody>
          <a:bodyPr wrap="square" rtlCol="0">
            <a:spAutoFit/>
          </a:bodyPr>
          <a:lstStyle/>
          <a:p>
            <a:r>
              <a:rPr lang="en-US" dirty="0">
                <a:latin typeface="Nanum Pen Script" panose="03040600000000000000" pitchFamily="66" charset="-127"/>
                <a:ea typeface="Nanum Pen Script" panose="03040600000000000000" pitchFamily="66" charset="-127"/>
              </a:rPr>
              <a:t>Urban Legends				Name______________</a:t>
            </a:r>
          </a:p>
        </p:txBody>
      </p:sp>
      <p:sp>
        <p:nvSpPr>
          <p:cNvPr id="5" name="TextBox 4">
            <a:extLst>
              <a:ext uri="{FF2B5EF4-FFF2-40B4-BE49-F238E27FC236}">
                <a16:creationId xmlns:a16="http://schemas.microsoft.com/office/drawing/2014/main" id="{A43AED62-B7D0-5C4A-82E9-3E59CC537EBE}"/>
              </a:ext>
            </a:extLst>
          </p:cNvPr>
          <p:cNvSpPr txBox="1"/>
          <p:nvPr/>
        </p:nvSpPr>
        <p:spPr>
          <a:xfrm>
            <a:off x="255385" y="959889"/>
            <a:ext cx="6749935" cy="523220"/>
          </a:xfrm>
          <a:prstGeom prst="rect">
            <a:avLst/>
          </a:prstGeom>
          <a:noFill/>
        </p:spPr>
        <p:txBody>
          <a:bodyPr wrap="square" rtlCol="0">
            <a:spAutoFit/>
          </a:bodyPr>
          <a:lstStyle/>
          <a:p>
            <a:r>
              <a:rPr lang="en-US" sz="1400" dirty="0"/>
              <a:t>According to the article “How Urban Legends Work”, what are some factors that contribute to the creation of an urban legend?</a:t>
            </a:r>
          </a:p>
        </p:txBody>
      </p:sp>
      <p:pic>
        <p:nvPicPr>
          <p:cNvPr id="7" name="Picture 6">
            <a:extLst>
              <a:ext uri="{FF2B5EF4-FFF2-40B4-BE49-F238E27FC236}">
                <a16:creationId xmlns:a16="http://schemas.microsoft.com/office/drawing/2014/main" id="{C98EC45F-94F5-774D-BBBD-39F68513A505}"/>
              </a:ext>
            </a:extLst>
          </p:cNvPr>
          <p:cNvPicPr>
            <a:picLocks noChangeAspect="1"/>
          </p:cNvPicPr>
          <p:nvPr/>
        </p:nvPicPr>
        <p:blipFill>
          <a:blip r:embed="rId2"/>
          <a:stretch>
            <a:fillRect/>
          </a:stretch>
        </p:blipFill>
        <p:spPr>
          <a:xfrm>
            <a:off x="527742" y="1483109"/>
            <a:ext cx="6459220" cy="2657091"/>
          </a:xfrm>
          <a:prstGeom prst="rect">
            <a:avLst/>
          </a:prstGeom>
        </p:spPr>
      </p:pic>
      <p:sp>
        <p:nvSpPr>
          <p:cNvPr id="8" name="TextBox 7">
            <a:extLst>
              <a:ext uri="{FF2B5EF4-FFF2-40B4-BE49-F238E27FC236}">
                <a16:creationId xmlns:a16="http://schemas.microsoft.com/office/drawing/2014/main" id="{B59E4684-8353-1E41-8221-A41BFCDA4300}"/>
              </a:ext>
            </a:extLst>
          </p:cNvPr>
          <p:cNvSpPr txBox="1"/>
          <p:nvPr/>
        </p:nvSpPr>
        <p:spPr>
          <a:xfrm>
            <a:off x="1261802" y="1772322"/>
            <a:ext cx="4991100" cy="2308324"/>
          </a:xfrm>
          <a:prstGeom prst="rect">
            <a:avLst/>
          </a:prstGeom>
          <a:noFill/>
        </p:spPr>
        <p:txBody>
          <a:bodyPr wrap="square" rtlCol="0">
            <a:spAutoFit/>
          </a:bodyPr>
          <a:lstStyle/>
          <a:p>
            <a:r>
              <a:rPr lang="en-US" dirty="0"/>
              <a:t>1.</a:t>
            </a:r>
          </a:p>
          <a:p>
            <a:endParaRPr lang="en-US" dirty="0"/>
          </a:p>
          <a:p>
            <a:r>
              <a:rPr lang="en-US" dirty="0"/>
              <a:t>2.</a:t>
            </a:r>
          </a:p>
          <a:p>
            <a:endParaRPr lang="en-US" dirty="0"/>
          </a:p>
          <a:p>
            <a:r>
              <a:rPr lang="en-US" dirty="0"/>
              <a:t>3.</a:t>
            </a:r>
          </a:p>
          <a:p>
            <a:endParaRPr lang="en-US" dirty="0"/>
          </a:p>
          <a:p>
            <a:r>
              <a:rPr lang="en-US" dirty="0"/>
              <a:t>4.</a:t>
            </a:r>
          </a:p>
          <a:p>
            <a:pPr marL="285750" indent="-285750">
              <a:buFont typeface="Arial" panose="020B0604020202020204" pitchFamily="34" charset="0"/>
              <a:buChar char="•"/>
            </a:pPr>
            <a:endParaRPr lang="en-US" dirty="0"/>
          </a:p>
        </p:txBody>
      </p:sp>
      <p:sp>
        <p:nvSpPr>
          <p:cNvPr id="9" name="TextBox 8">
            <a:extLst>
              <a:ext uri="{FF2B5EF4-FFF2-40B4-BE49-F238E27FC236}">
                <a16:creationId xmlns:a16="http://schemas.microsoft.com/office/drawing/2014/main" id="{28CB8F31-9845-B949-9ECD-A54320EB2306}"/>
              </a:ext>
            </a:extLst>
          </p:cNvPr>
          <p:cNvSpPr txBox="1"/>
          <p:nvPr/>
        </p:nvSpPr>
        <p:spPr>
          <a:xfrm>
            <a:off x="255385" y="4338273"/>
            <a:ext cx="7371080" cy="738664"/>
          </a:xfrm>
          <a:prstGeom prst="rect">
            <a:avLst/>
          </a:prstGeom>
          <a:noFill/>
        </p:spPr>
        <p:txBody>
          <a:bodyPr wrap="square" rtlCol="0">
            <a:spAutoFit/>
          </a:bodyPr>
          <a:lstStyle/>
          <a:p>
            <a:r>
              <a:rPr lang="en-US" sz="1400" dirty="0"/>
              <a:t>Apart from the legends mentioned in the article, what are two urban legends that you have heard about? Describe them below and speculate about what might have caused them to come into existence.</a:t>
            </a:r>
          </a:p>
        </p:txBody>
      </p:sp>
      <p:pic>
        <p:nvPicPr>
          <p:cNvPr id="11" name="Picture 10">
            <a:extLst>
              <a:ext uri="{FF2B5EF4-FFF2-40B4-BE49-F238E27FC236}">
                <a16:creationId xmlns:a16="http://schemas.microsoft.com/office/drawing/2014/main" id="{B0C1BA30-5E19-894B-B864-D7FB68431AD6}"/>
              </a:ext>
            </a:extLst>
          </p:cNvPr>
          <p:cNvPicPr>
            <a:picLocks noChangeAspect="1"/>
          </p:cNvPicPr>
          <p:nvPr/>
        </p:nvPicPr>
        <p:blipFill>
          <a:blip r:embed="rId3"/>
          <a:stretch>
            <a:fillRect/>
          </a:stretch>
        </p:blipFill>
        <p:spPr>
          <a:xfrm>
            <a:off x="418637" y="5718430"/>
            <a:ext cx="3338715" cy="3517900"/>
          </a:xfrm>
          <a:prstGeom prst="rect">
            <a:avLst/>
          </a:prstGeom>
        </p:spPr>
      </p:pic>
      <p:pic>
        <p:nvPicPr>
          <p:cNvPr id="15" name="Picture 14">
            <a:extLst>
              <a:ext uri="{FF2B5EF4-FFF2-40B4-BE49-F238E27FC236}">
                <a16:creationId xmlns:a16="http://schemas.microsoft.com/office/drawing/2014/main" id="{2625394F-4181-BF47-A1C8-C1AD07B0613C}"/>
              </a:ext>
            </a:extLst>
          </p:cNvPr>
          <p:cNvPicPr>
            <a:picLocks noChangeAspect="1"/>
          </p:cNvPicPr>
          <p:nvPr/>
        </p:nvPicPr>
        <p:blipFill>
          <a:blip r:embed="rId3"/>
          <a:stretch>
            <a:fillRect/>
          </a:stretch>
        </p:blipFill>
        <p:spPr>
          <a:xfrm>
            <a:off x="4090785" y="6096563"/>
            <a:ext cx="3338715" cy="3517900"/>
          </a:xfrm>
          <a:prstGeom prst="rect">
            <a:avLst/>
          </a:prstGeom>
        </p:spPr>
      </p:pic>
      <p:sp>
        <p:nvSpPr>
          <p:cNvPr id="16" name="TextBox 15">
            <a:extLst>
              <a:ext uri="{FF2B5EF4-FFF2-40B4-BE49-F238E27FC236}">
                <a16:creationId xmlns:a16="http://schemas.microsoft.com/office/drawing/2014/main" id="{0CEF5670-A178-0E4A-B857-9D0C145B6A1B}"/>
              </a:ext>
            </a:extLst>
          </p:cNvPr>
          <p:cNvSpPr txBox="1"/>
          <p:nvPr/>
        </p:nvSpPr>
        <p:spPr>
          <a:xfrm>
            <a:off x="1261802" y="5256765"/>
            <a:ext cx="3374967" cy="461665"/>
          </a:xfrm>
          <a:prstGeom prst="rect">
            <a:avLst/>
          </a:prstGeom>
          <a:noFill/>
        </p:spPr>
        <p:txBody>
          <a:bodyPr wrap="square" rtlCol="0">
            <a:spAutoFit/>
          </a:bodyPr>
          <a:lstStyle/>
          <a:p>
            <a:r>
              <a:rPr lang="en-US" sz="2400" dirty="0">
                <a:latin typeface="Nanum Pen Script" panose="03040600000000000000" pitchFamily="66" charset="-127"/>
                <a:ea typeface="Nanum Pen Script" panose="03040600000000000000" pitchFamily="66" charset="-127"/>
              </a:rPr>
              <a:t>Urban Legends</a:t>
            </a:r>
          </a:p>
        </p:txBody>
      </p:sp>
      <p:sp>
        <p:nvSpPr>
          <p:cNvPr id="17" name="TextBox 16">
            <a:extLst>
              <a:ext uri="{FF2B5EF4-FFF2-40B4-BE49-F238E27FC236}">
                <a16:creationId xmlns:a16="http://schemas.microsoft.com/office/drawing/2014/main" id="{3156EF39-7905-A046-89D9-A303907BF79D}"/>
              </a:ext>
            </a:extLst>
          </p:cNvPr>
          <p:cNvSpPr txBox="1"/>
          <p:nvPr/>
        </p:nvSpPr>
        <p:spPr>
          <a:xfrm>
            <a:off x="4780280" y="5455847"/>
            <a:ext cx="2649220" cy="461665"/>
          </a:xfrm>
          <a:prstGeom prst="rect">
            <a:avLst/>
          </a:prstGeom>
          <a:noFill/>
        </p:spPr>
        <p:txBody>
          <a:bodyPr wrap="square" rtlCol="0">
            <a:spAutoFit/>
          </a:bodyPr>
          <a:lstStyle/>
          <a:p>
            <a:r>
              <a:rPr lang="en-US" sz="2400" dirty="0">
                <a:latin typeface="Nanum Pen Script" panose="03040600000000000000" pitchFamily="66" charset="-127"/>
                <a:ea typeface="Nanum Pen Script" panose="03040600000000000000" pitchFamily="66" charset="-127"/>
              </a:rPr>
              <a:t>Possible Causes</a:t>
            </a:r>
          </a:p>
        </p:txBody>
      </p:sp>
      <p:sp>
        <p:nvSpPr>
          <p:cNvPr id="19" name="TextBox 18">
            <a:extLst>
              <a:ext uri="{FF2B5EF4-FFF2-40B4-BE49-F238E27FC236}">
                <a16:creationId xmlns:a16="http://schemas.microsoft.com/office/drawing/2014/main" id="{FCA3650D-37BC-6B41-BE11-E7A3027BA9BD}"/>
              </a:ext>
            </a:extLst>
          </p:cNvPr>
          <p:cNvSpPr txBox="1"/>
          <p:nvPr/>
        </p:nvSpPr>
        <p:spPr>
          <a:xfrm>
            <a:off x="812800" y="6096563"/>
            <a:ext cx="2578100" cy="2031325"/>
          </a:xfrm>
          <a:prstGeom prst="rect">
            <a:avLst/>
          </a:prstGeom>
          <a:noFill/>
        </p:spPr>
        <p:txBody>
          <a:bodyPr wrap="square" rtlCol="0">
            <a:spAutoFit/>
          </a:bodyPr>
          <a:lstStyle/>
          <a:p>
            <a:r>
              <a:rPr lang="en-US" dirty="0"/>
              <a:t>1.</a:t>
            </a:r>
          </a:p>
          <a:p>
            <a:endParaRPr lang="en-US" dirty="0"/>
          </a:p>
          <a:p>
            <a:endParaRPr lang="en-US" dirty="0"/>
          </a:p>
          <a:p>
            <a:endParaRPr lang="en-US" dirty="0"/>
          </a:p>
          <a:p>
            <a:endParaRPr lang="en-US" dirty="0"/>
          </a:p>
          <a:p>
            <a:endParaRPr lang="en-US" dirty="0"/>
          </a:p>
          <a:p>
            <a:r>
              <a:rPr lang="en-US" dirty="0"/>
              <a:t>2.</a:t>
            </a:r>
          </a:p>
        </p:txBody>
      </p:sp>
      <p:sp>
        <p:nvSpPr>
          <p:cNvPr id="21" name="TextBox 20">
            <a:extLst>
              <a:ext uri="{FF2B5EF4-FFF2-40B4-BE49-F238E27FC236}">
                <a16:creationId xmlns:a16="http://schemas.microsoft.com/office/drawing/2014/main" id="{C2F9FBA5-C70B-A242-BA14-BC70C6F35D5D}"/>
              </a:ext>
            </a:extLst>
          </p:cNvPr>
          <p:cNvSpPr txBox="1"/>
          <p:nvPr/>
        </p:nvSpPr>
        <p:spPr>
          <a:xfrm>
            <a:off x="4495800" y="6301241"/>
            <a:ext cx="2509520" cy="3108543"/>
          </a:xfrm>
          <a:prstGeom prst="rect">
            <a:avLst/>
          </a:prstGeom>
          <a:noFill/>
        </p:spPr>
        <p:txBody>
          <a:bodyPr wrap="square" rtlCol="0">
            <a:spAutoFit/>
          </a:bodyPr>
          <a:lstStyle/>
          <a:p>
            <a:r>
              <a:rPr lang="en-US" sz="1400" dirty="0"/>
              <a:t>Legend 1</a:t>
            </a:r>
          </a:p>
          <a:p>
            <a:r>
              <a:rPr lang="en-US" sz="1400" dirty="0"/>
              <a:t>1.</a:t>
            </a:r>
          </a:p>
          <a:p>
            <a:endParaRPr lang="en-US" sz="1400" dirty="0"/>
          </a:p>
          <a:p>
            <a:r>
              <a:rPr lang="en-US" sz="1400" dirty="0"/>
              <a:t>2.</a:t>
            </a:r>
          </a:p>
          <a:p>
            <a:endParaRPr lang="en-US" sz="1400" dirty="0"/>
          </a:p>
          <a:p>
            <a:r>
              <a:rPr lang="en-US" sz="1400" dirty="0"/>
              <a:t>3.</a:t>
            </a:r>
          </a:p>
          <a:p>
            <a:endParaRPr lang="en-US" sz="1400" dirty="0"/>
          </a:p>
          <a:p>
            <a:r>
              <a:rPr lang="en-US" sz="1400" dirty="0"/>
              <a:t>Legend 2</a:t>
            </a:r>
          </a:p>
          <a:p>
            <a:endParaRPr lang="en-US" sz="1400" dirty="0"/>
          </a:p>
          <a:p>
            <a:r>
              <a:rPr lang="en-US" sz="1400" dirty="0"/>
              <a:t>1.</a:t>
            </a:r>
          </a:p>
          <a:p>
            <a:endParaRPr lang="en-US" sz="1400" dirty="0"/>
          </a:p>
          <a:p>
            <a:r>
              <a:rPr lang="en-US" sz="1400" dirty="0"/>
              <a:t>2.</a:t>
            </a:r>
          </a:p>
          <a:p>
            <a:endParaRPr lang="en-US" sz="1400" dirty="0"/>
          </a:p>
          <a:p>
            <a:r>
              <a:rPr lang="en-US" sz="1400" dirty="0"/>
              <a:t>3.</a:t>
            </a:r>
          </a:p>
        </p:txBody>
      </p:sp>
    </p:spTree>
    <p:extLst>
      <p:ext uri="{BB962C8B-B14F-4D97-AF65-F5344CB8AC3E}">
        <p14:creationId xmlns:p14="http://schemas.microsoft.com/office/powerpoint/2010/main" val="3450762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8FF7BB3-375E-AD41-9C06-E53836979E3C}"/>
              </a:ext>
            </a:extLst>
          </p:cNvPr>
          <p:cNvSpPr txBox="1"/>
          <p:nvPr/>
        </p:nvSpPr>
        <p:spPr>
          <a:xfrm>
            <a:off x="317500" y="279400"/>
            <a:ext cx="7327900" cy="830997"/>
          </a:xfrm>
          <a:prstGeom prst="rect">
            <a:avLst/>
          </a:prstGeom>
          <a:noFill/>
        </p:spPr>
        <p:txBody>
          <a:bodyPr wrap="square" rtlCol="0">
            <a:spAutoFit/>
          </a:bodyPr>
          <a:lstStyle/>
          <a:p>
            <a:r>
              <a:rPr lang="en-US" sz="1600" dirty="0">
                <a:latin typeface="Nanum Pen Script" panose="03040600000000000000" pitchFamily="66" charset="-127"/>
                <a:ea typeface="Nanum Pen Script" panose="03040600000000000000" pitchFamily="66" charset="-127"/>
              </a:rPr>
              <a:t>Draw Boo Radley as Scout describes him in chapter one. Include the various legends surrounding him in your drawing. Explain the details you have included by making notes around the different parts of the drawing</a:t>
            </a:r>
            <a:r>
              <a:rPr lang="en-US" sz="1400" dirty="0">
                <a:latin typeface="Nanum Pen Script" panose="03040600000000000000" pitchFamily="66" charset="-127"/>
                <a:ea typeface="Nanum Pen Script" panose="03040600000000000000" pitchFamily="66" charset="-127"/>
              </a:rPr>
              <a:t>.</a:t>
            </a:r>
          </a:p>
        </p:txBody>
      </p:sp>
      <p:sp>
        <p:nvSpPr>
          <p:cNvPr id="5" name="TextBox 4">
            <a:extLst>
              <a:ext uri="{FF2B5EF4-FFF2-40B4-BE49-F238E27FC236}">
                <a16:creationId xmlns:a16="http://schemas.microsoft.com/office/drawing/2014/main" id="{41A17724-C70C-D342-A0CA-866099BF86E9}"/>
              </a:ext>
            </a:extLst>
          </p:cNvPr>
          <p:cNvSpPr txBox="1"/>
          <p:nvPr/>
        </p:nvSpPr>
        <p:spPr>
          <a:xfrm>
            <a:off x="2501900" y="789345"/>
            <a:ext cx="4635500" cy="707886"/>
          </a:xfrm>
          <a:prstGeom prst="rect">
            <a:avLst/>
          </a:prstGeom>
          <a:noFill/>
        </p:spPr>
        <p:txBody>
          <a:bodyPr wrap="square" rtlCol="0">
            <a:spAutoFit/>
          </a:bodyPr>
          <a:lstStyle/>
          <a:p>
            <a:r>
              <a:rPr lang="en-US" sz="4000" dirty="0">
                <a:latin typeface="Nanum Pen Script" panose="03040600000000000000" pitchFamily="66" charset="-127"/>
                <a:ea typeface="Nanum Pen Script" panose="03040600000000000000" pitchFamily="66" charset="-127"/>
              </a:rPr>
              <a:t>Boo Radley</a:t>
            </a:r>
          </a:p>
        </p:txBody>
      </p:sp>
      <p:pic>
        <p:nvPicPr>
          <p:cNvPr id="9" name="Picture 8">
            <a:extLst>
              <a:ext uri="{FF2B5EF4-FFF2-40B4-BE49-F238E27FC236}">
                <a16:creationId xmlns:a16="http://schemas.microsoft.com/office/drawing/2014/main" id="{5C5B741A-58DE-0948-8D09-0E65C4A6FBAA}"/>
              </a:ext>
            </a:extLst>
          </p:cNvPr>
          <p:cNvPicPr>
            <a:picLocks noChangeAspect="1"/>
          </p:cNvPicPr>
          <p:nvPr/>
        </p:nvPicPr>
        <p:blipFill>
          <a:blip r:embed="rId2"/>
          <a:stretch>
            <a:fillRect/>
          </a:stretch>
        </p:blipFill>
        <p:spPr>
          <a:xfrm>
            <a:off x="0" y="1308100"/>
            <a:ext cx="7645400" cy="6527800"/>
          </a:xfrm>
          <a:prstGeom prst="rect">
            <a:avLst/>
          </a:prstGeom>
        </p:spPr>
      </p:pic>
      <p:sp>
        <p:nvSpPr>
          <p:cNvPr id="10" name="TextBox 9">
            <a:extLst>
              <a:ext uri="{FF2B5EF4-FFF2-40B4-BE49-F238E27FC236}">
                <a16:creationId xmlns:a16="http://schemas.microsoft.com/office/drawing/2014/main" id="{0500B904-B1B7-B64D-AA30-ACD3B52BBDC9}"/>
              </a:ext>
            </a:extLst>
          </p:cNvPr>
          <p:cNvSpPr txBox="1"/>
          <p:nvPr/>
        </p:nvSpPr>
        <p:spPr>
          <a:xfrm>
            <a:off x="317500" y="8033603"/>
            <a:ext cx="7327900" cy="1908215"/>
          </a:xfrm>
          <a:prstGeom prst="rect">
            <a:avLst/>
          </a:prstGeom>
          <a:noFill/>
        </p:spPr>
        <p:txBody>
          <a:bodyPr wrap="square" rtlCol="0">
            <a:spAutoFit/>
          </a:bodyPr>
          <a:lstStyle/>
          <a:p>
            <a:r>
              <a:rPr lang="en-US" sz="1600" dirty="0">
                <a:latin typeface="Nanum Pen Script" panose="03040600000000000000" pitchFamily="66" charset="-127"/>
                <a:ea typeface="Nanum Pen Script" panose="03040600000000000000" pitchFamily="66" charset="-127"/>
              </a:rPr>
              <a:t>Why is Boo an urban legend in Maycomb? Often legends are based on truth or partial truths. What actual things might have caused the town members to start creating tales about Boo</a:t>
            </a:r>
            <a:r>
              <a:rPr lang="en-US" sz="1600" dirty="0"/>
              <a:t>?</a:t>
            </a:r>
          </a:p>
          <a:p>
            <a:endParaRPr lang="en-US" sz="1600" dirty="0"/>
          </a:p>
          <a:p>
            <a:r>
              <a:rPr lang="en-US" sz="1400" dirty="0">
                <a:latin typeface="Nanum Pen Script" panose="03040600000000000000" pitchFamily="66" charset="-127"/>
                <a:ea typeface="Nanum Pen Script" panose="03040600000000000000" pitchFamily="66" charset="-127"/>
              </a:rPr>
              <a:t>1.</a:t>
            </a:r>
          </a:p>
          <a:p>
            <a:endParaRPr lang="en-US" sz="1400" dirty="0">
              <a:latin typeface="Nanum Pen Script" panose="03040600000000000000" pitchFamily="66" charset="-127"/>
              <a:ea typeface="Nanum Pen Script" panose="03040600000000000000" pitchFamily="66" charset="-127"/>
            </a:endParaRPr>
          </a:p>
          <a:p>
            <a:r>
              <a:rPr lang="en-US" sz="1400" dirty="0">
                <a:latin typeface="Nanum Pen Script" panose="03040600000000000000" pitchFamily="66" charset="-127"/>
                <a:ea typeface="Nanum Pen Script" panose="03040600000000000000" pitchFamily="66" charset="-127"/>
              </a:rPr>
              <a:t>2.</a:t>
            </a:r>
          </a:p>
          <a:p>
            <a:endParaRPr lang="en-US" sz="1400" dirty="0">
              <a:latin typeface="Nanum Pen Script" panose="03040600000000000000" pitchFamily="66" charset="-127"/>
              <a:ea typeface="Nanum Pen Script" panose="03040600000000000000" pitchFamily="66" charset="-127"/>
            </a:endParaRPr>
          </a:p>
          <a:p>
            <a:r>
              <a:rPr lang="en-US" sz="1400" dirty="0">
                <a:latin typeface="Nanum Pen Script" panose="03040600000000000000" pitchFamily="66" charset="-127"/>
                <a:ea typeface="Nanum Pen Script" panose="03040600000000000000" pitchFamily="66" charset="-127"/>
              </a:rPr>
              <a:t>3. </a:t>
            </a:r>
          </a:p>
        </p:txBody>
      </p:sp>
    </p:spTree>
    <p:extLst>
      <p:ext uri="{BB962C8B-B14F-4D97-AF65-F5344CB8AC3E}">
        <p14:creationId xmlns:p14="http://schemas.microsoft.com/office/powerpoint/2010/main" val="27759821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TotalTime>
  <Words>175</Words>
  <Application>Microsoft Macintosh PowerPoint</Application>
  <PresentationFormat>Custom</PresentationFormat>
  <Paragraphs>42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Nanum Pen Script</vt: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cp:revision>
  <dcterms:created xsi:type="dcterms:W3CDTF">2019-02-11T23:59:45Z</dcterms:created>
  <dcterms:modified xsi:type="dcterms:W3CDTF">2019-02-12T00:40:26Z</dcterms:modified>
</cp:coreProperties>
</file>