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5" r:id="rId9"/>
    <p:sldId id="266" r:id="rId10"/>
    <p:sldId id="262" r:id="rId11"/>
    <p:sldId id="264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9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8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6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2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2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7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322C9-4334-437C-81A6-D2AF1BCE9B84}" type="datetimeFigureOut">
              <a:rPr lang="en-US" smtClean="0"/>
              <a:t>4/14/19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6731-1BBC-4CB6-BC22-88EB5F43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3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Poetic terms/Sound devices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9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Enjambment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A sentence in poetry that continues beyond the line break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marL="0" indent="0">
              <a:buNone/>
            </a:pPr>
            <a:r>
              <a:rPr lang="en-US" dirty="0"/>
              <a:t>It is a beauteous evening, calm and free, </a:t>
            </a:r>
          </a:p>
          <a:p>
            <a:pPr marL="0" indent="0">
              <a:buNone/>
            </a:pPr>
            <a:r>
              <a:rPr lang="en-US" dirty="0"/>
              <a:t>The holy time is quiet as a Nun </a:t>
            </a:r>
          </a:p>
          <a:p>
            <a:pPr marL="0" indent="0">
              <a:buNone/>
            </a:pPr>
            <a:r>
              <a:rPr lang="en-US" dirty="0"/>
              <a:t>Breathless with adoration; the broad sun </a:t>
            </a:r>
          </a:p>
          <a:p>
            <a:pPr marL="0" indent="0">
              <a:buNone/>
            </a:pPr>
            <a:r>
              <a:rPr lang="en-US" dirty="0"/>
              <a:t>Is sinking down in its </a:t>
            </a:r>
            <a:r>
              <a:rPr lang="en-US" dirty="0" err="1"/>
              <a:t>tranquillity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Effect: Creates continuous flow, momentum</a:t>
            </a:r>
          </a:p>
        </p:txBody>
      </p:sp>
    </p:spTree>
    <p:extLst>
      <p:ext uri="{BB962C8B-B14F-4D97-AF65-F5344CB8AC3E}">
        <p14:creationId xmlns:p14="http://schemas.microsoft.com/office/powerpoint/2010/main" val="282814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Anastrophe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typical order of subject, verb, object is changed</a:t>
            </a:r>
          </a:p>
          <a:p>
            <a:endParaRPr lang="en-US" dirty="0"/>
          </a:p>
          <a:p>
            <a:r>
              <a:rPr lang="en-US" dirty="0"/>
              <a:t>Example: Potatoes I like. </a:t>
            </a:r>
          </a:p>
          <a:p>
            <a:endParaRPr lang="en-US" dirty="0"/>
          </a:p>
          <a:p>
            <a:r>
              <a:rPr lang="en-US" dirty="0"/>
              <a:t>Effect: Emphasis, draw attention to an idea by presenting it in a different way, Sometimes contributes to rhyme scheme</a:t>
            </a:r>
          </a:p>
        </p:txBody>
      </p:sp>
    </p:spTree>
    <p:extLst>
      <p:ext uri="{BB962C8B-B14F-4D97-AF65-F5344CB8AC3E}">
        <p14:creationId xmlns:p14="http://schemas.microsoft.com/office/powerpoint/2010/main" val="1656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Turn/Shift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place in a poem where the attitude shifts or intensifies. Typically occurs toward the end.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Effect: Surprises the reader or creates emphasis</a:t>
            </a:r>
          </a:p>
        </p:txBody>
      </p:sp>
    </p:spTree>
    <p:extLst>
      <p:ext uri="{BB962C8B-B14F-4D97-AF65-F5344CB8AC3E}">
        <p14:creationId xmlns:p14="http://schemas.microsoft.com/office/powerpoint/2010/main" val="2615525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Cataloguing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Definition: Including a list of items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Snow melting </a:t>
            </a:r>
            <a:br>
              <a:rPr lang="en-US" dirty="0"/>
            </a:br>
            <a:r>
              <a:rPr lang="en-US" dirty="0"/>
              <a:t>Air warming</a:t>
            </a:r>
            <a:br>
              <a:rPr lang="en-US" dirty="0"/>
            </a:br>
            <a:r>
              <a:rPr lang="en-US" dirty="0"/>
              <a:t>Trees coming to life</a:t>
            </a:r>
            <a:br>
              <a:rPr lang="en-US" dirty="0"/>
            </a:br>
            <a:r>
              <a:rPr lang="en-US" dirty="0"/>
              <a:t>Flowers budding</a:t>
            </a:r>
          </a:p>
          <a:p>
            <a:endParaRPr lang="en-US" dirty="0"/>
          </a:p>
          <a:p>
            <a:r>
              <a:rPr lang="en-US" dirty="0"/>
              <a:t>Effect: momentum, provides a series of concrete examples</a:t>
            </a:r>
          </a:p>
        </p:txBody>
      </p:sp>
    </p:spTree>
    <p:extLst>
      <p:ext uri="{BB962C8B-B14F-4D97-AF65-F5344CB8AC3E}">
        <p14:creationId xmlns:p14="http://schemas.microsoft.com/office/powerpoint/2010/main" val="9373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Alliteration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repetition of consonant sounds at the beginning of multiple words.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Example: “Peter Piper Picked a Peck of Pickled Peppers”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Effect: Provides emphasis, creates rhythm </a:t>
            </a:r>
          </a:p>
        </p:txBody>
      </p:sp>
    </p:spTree>
    <p:extLst>
      <p:ext uri="{BB962C8B-B14F-4D97-AF65-F5344CB8AC3E}">
        <p14:creationId xmlns:p14="http://schemas.microsoft.com/office/powerpoint/2010/main" val="432368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Repetition of vowel sounds</a:t>
            </a:r>
          </a:p>
          <a:p>
            <a:endParaRPr lang="en-US" dirty="0"/>
          </a:p>
          <a:p>
            <a:r>
              <a:rPr lang="en-US" dirty="0"/>
              <a:t>Example: “the silken sad unc</a:t>
            </a:r>
            <a:r>
              <a:rPr lang="en-US" b="1" u="sng" dirty="0"/>
              <a:t>er</a:t>
            </a:r>
            <a:r>
              <a:rPr lang="en-US" dirty="0"/>
              <a:t>tain rustling of each p</a:t>
            </a:r>
            <a:r>
              <a:rPr lang="en-US" b="1" u="sng" dirty="0"/>
              <a:t>ur</a:t>
            </a:r>
            <a:r>
              <a:rPr lang="en-US" dirty="0"/>
              <a:t>ple c</a:t>
            </a:r>
            <a:r>
              <a:rPr lang="en-US" b="1" u="sng" dirty="0"/>
              <a:t>ur</a:t>
            </a:r>
            <a:r>
              <a:rPr lang="en-US" dirty="0"/>
              <a:t>tain”</a:t>
            </a:r>
          </a:p>
          <a:p>
            <a:endParaRPr lang="en-US" dirty="0"/>
          </a:p>
          <a:p>
            <a:r>
              <a:rPr lang="en-US" dirty="0"/>
              <a:t>I must conf</a:t>
            </a:r>
            <a:r>
              <a:rPr lang="en-US" b="1" u="sng" dirty="0"/>
              <a:t>e</a:t>
            </a:r>
            <a:r>
              <a:rPr lang="en-US" dirty="0"/>
              <a:t>ss that in my qu</a:t>
            </a:r>
            <a:r>
              <a:rPr lang="en-US" b="1" u="sng" dirty="0"/>
              <a:t>e</a:t>
            </a:r>
            <a:r>
              <a:rPr lang="en-US" dirty="0"/>
              <a:t>st I f</a:t>
            </a:r>
            <a:r>
              <a:rPr lang="en-US" b="1" u="sng" dirty="0"/>
              <a:t>e</a:t>
            </a:r>
            <a:r>
              <a:rPr lang="en-US" dirty="0"/>
              <a:t>lt depr</a:t>
            </a:r>
            <a:r>
              <a:rPr lang="en-US" b="1" u="sng" dirty="0"/>
              <a:t>e</a:t>
            </a:r>
            <a:r>
              <a:rPr lang="en-US" dirty="0"/>
              <a:t>ssed and r</a:t>
            </a:r>
            <a:r>
              <a:rPr lang="en-US" b="1" u="sng" dirty="0"/>
              <a:t>e</a:t>
            </a:r>
            <a:r>
              <a:rPr lang="en-US" dirty="0"/>
              <a:t>stless</a:t>
            </a:r>
          </a:p>
          <a:p>
            <a:endParaRPr lang="en-US" dirty="0"/>
          </a:p>
          <a:p>
            <a:r>
              <a:rPr lang="en-US" dirty="0"/>
              <a:t>Effect: Rhythm, emphasis, sometimes rhyme</a:t>
            </a:r>
          </a:p>
        </p:txBody>
      </p:sp>
    </p:spTree>
    <p:extLst>
      <p:ext uri="{BB962C8B-B14F-4D97-AF65-F5344CB8AC3E}">
        <p14:creationId xmlns:p14="http://schemas.microsoft.com/office/powerpoint/2010/main" val="404250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The repetition of consonant sounds at the end of multiple words.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effectLst/>
              </a:rPr>
              <a:t>Ma</a:t>
            </a:r>
            <a:r>
              <a:rPr lang="en-US" b="1" u="sng" dirty="0">
                <a:effectLst/>
              </a:rPr>
              <a:t>mm</a:t>
            </a:r>
            <a:r>
              <a:rPr lang="en-US" dirty="0">
                <a:effectLst/>
              </a:rPr>
              <a:t>als na</a:t>
            </a:r>
            <a:r>
              <a:rPr lang="en-US" b="1" u="sng" dirty="0">
                <a:effectLst/>
              </a:rPr>
              <a:t>m</a:t>
            </a:r>
            <a:r>
              <a:rPr lang="en-US" dirty="0">
                <a:effectLst/>
              </a:rPr>
              <a:t>ed Sa</a:t>
            </a:r>
            <a:r>
              <a:rPr lang="en-US" b="1" dirty="0">
                <a:effectLst/>
              </a:rPr>
              <a:t>m</a:t>
            </a:r>
            <a:r>
              <a:rPr lang="en-US" dirty="0">
                <a:effectLst/>
              </a:rPr>
              <a:t> are cla</a:t>
            </a:r>
            <a:r>
              <a:rPr lang="en-US" b="1" u="sng" dirty="0">
                <a:effectLst/>
              </a:rPr>
              <a:t>mm</a:t>
            </a:r>
            <a:r>
              <a:rPr lang="en-US" dirty="0">
                <a:effectLst/>
              </a:rPr>
              <a:t>y.</a:t>
            </a:r>
          </a:p>
          <a:p>
            <a:r>
              <a:rPr lang="en-US" dirty="0"/>
              <a:t>Pitte</a:t>
            </a:r>
            <a:r>
              <a:rPr lang="en-US" u="sng" dirty="0"/>
              <a:t>r</a:t>
            </a:r>
            <a:r>
              <a:rPr lang="en-US" dirty="0"/>
              <a:t> Patte</a:t>
            </a:r>
            <a:r>
              <a:rPr lang="en-US" u="sng" dirty="0"/>
              <a:t>r</a:t>
            </a:r>
          </a:p>
          <a:p>
            <a:endParaRPr lang="en-US" u="sng" dirty="0"/>
          </a:p>
          <a:p>
            <a:r>
              <a:rPr lang="en-US" dirty="0"/>
              <a:t>Effect- Emphasis, rhythm, sometimes slant rhyme </a:t>
            </a:r>
          </a:p>
        </p:txBody>
      </p:sp>
    </p:spTree>
    <p:extLst>
      <p:ext uri="{BB962C8B-B14F-4D97-AF65-F5344CB8AC3E}">
        <p14:creationId xmlns:p14="http://schemas.microsoft.com/office/powerpoint/2010/main" val="2629017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Cacophony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Creates an unpleasant sound, dissonance </a:t>
            </a:r>
          </a:p>
          <a:p>
            <a:endParaRPr lang="en-US" dirty="0"/>
          </a:p>
          <a:p>
            <a:r>
              <a:rPr lang="en-US" dirty="0"/>
              <a:t>Example: “And being no stranger to the art of war, I have him a description of cannons, culverins, muskets, </a:t>
            </a:r>
            <a:r>
              <a:rPr lang="en-US" dirty="0" err="1"/>
              <a:t>carabines</a:t>
            </a:r>
            <a:r>
              <a:rPr lang="en-US" dirty="0"/>
              <a:t>, pistols, bullets, powder, swords, bayonets, battles, sieges, retreats, attacks, undermines, countermines, bombardments, sea-fights…” – Swift</a:t>
            </a:r>
          </a:p>
          <a:p>
            <a:endParaRPr lang="en-US" dirty="0"/>
          </a:p>
          <a:p>
            <a:r>
              <a:rPr lang="en-US" dirty="0"/>
              <a:t>Effect: Jars, unsettles the reader</a:t>
            </a:r>
          </a:p>
        </p:txBody>
      </p:sp>
    </p:spTree>
    <p:extLst>
      <p:ext uri="{BB962C8B-B14F-4D97-AF65-F5344CB8AC3E}">
        <p14:creationId xmlns:p14="http://schemas.microsoft.com/office/powerpoint/2010/main" val="114076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Euphony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Words create a flowing harmonious sound</a:t>
            </a:r>
          </a:p>
          <a:p>
            <a:endParaRPr lang="en-US" dirty="0"/>
          </a:p>
          <a:p>
            <a:r>
              <a:rPr lang="en-US" dirty="0"/>
              <a:t>Example: “Season of mists and mellow fruitfulness, </a:t>
            </a:r>
            <a:br>
              <a:rPr lang="en-US" dirty="0"/>
            </a:br>
            <a:r>
              <a:rPr lang="en-US" dirty="0"/>
              <a:t>Close bosom-friend of the maturing sun; </a:t>
            </a:r>
            <a:br>
              <a:rPr lang="en-US" dirty="0"/>
            </a:br>
            <a:r>
              <a:rPr lang="en-US" dirty="0"/>
              <a:t>Conspiring with him how to load and bless </a:t>
            </a:r>
            <a:br>
              <a:rPr lang="en-US" dirty="0"/>
            </a:br>
            <a:r>
              <a:rPr lang="en-US" dirty="0"/>
              <a:t>With fruit the vines that round the thatch-eves run;” – Keats</a:t>
            </a:r>
          </a:p>
          <a:p>
            <a:endParaRPr lang="en-US" dirty="0"/>
          </a:p>
          <a:p>
            <a:r>
              <a:rPr lang="en-US" dirty="0"/>
              <a:t>Effect: Gives it a melodious quality</a:t>
            </a:r>
          </a:p>
        </p:txBody>
      </p:sp>
    </p:spTree>
    <p:extLst>
      <p:ext uri="{BB962C8B-B14F-4D97-AF65-F5344CB8AC3E}">
        <p14:creationId xmlns:p14="http://schemas.microsoft.com/office/powerpoint/2010/main" val="1399014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Rhyme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Determined by end rhyme (look at the last word of each line)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18618" y="2662466"/>
            <a:ext cx="56813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Tyger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!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Tyger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! burning bright </a:t>
            </a:r>
            <a:b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the forests of the night, </a:t>
            </a:r>
            <a:b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immortal hand or eye </a:t>
            </a:r>
            <a:b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Could frame thy fearful symmetry?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William Blake</a:t>
            </a:r>
          </a:p>
        </p:txBody>
      </p:sp>
    </p:spTree>
    <p:extLst>
      <p:ext uri="{BB962C8B-B14F-4D97-AF65-F5344CB8AC3E}">
        <p14:creationId xmlns:p14="http://schemas.microsoft.com/office/powerpoint/2010/main" val="64829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Slant Rhyme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Words create similar sounds but don’t fully rhyme</a:t>
            </a:r>
          </a:p>
          <a:p>
            <a:endParaRPr lang="en-US" dirty="0"/>
          </a:p>
          <a:p>
            <a:r>
              <a:rPr lang="en-US" dirty="0"/>
              <a:t>Example: 	</a:t>
            </a:r>
            <a:r>
              <a:rPr lang="en-US" dirty="0">
                <a:effectLst/>
              </a:rPr>
              <a:t>Hope is the Thing with Feathers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effectLst/>
              </a:rPr>
              <a:t>That perches in the </a:t>
            </a:r>
            <a:r>
              <a:rPr lang="en-US" b="1" dirty="0">
                <a:effectLst/>
              </a:rPr>
              <a:t>soul</a:t>
            </a:r>
            <a:r>
              <a:rPr lang="en-US" dirty="0">
                <a:effectLst/>
              </a:rPr>
              <a:t>,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effectLst/>
              </a:rPr>
              <a:t>And sings the tune without the words,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>
                <a:effectLst/>
              </a:rPr>
              <a:t>And never stops at </a:t>
            </a:r>
            <a:r>
              <a:rPr lang="en-US" b="1" dirty="0">
                <a:effectLst/>
              </a:rPr>
              <a:t>all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r>
              <a:rPr lang="en-US" dirty="0"/>
              <a:t>Effect: Contributes to the rhyme scheme (without forcing it)</a:t>
            </a:r>
          </a:p>
        </p:txBody>
      </p:sp>
    </p:spTree>
    <p:extLst>
      <p:ext uri="{BB962C8B-B14F-4D97-AF65-F5344CB8AC3E}">
        <p14:creationId xmlns:p14="http://schemas.microsoft.com/office/powerpoint/2010/main" val="186143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rhyme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Definition- words within the same line of poetry rhyme</a:t>
            </a:r>
          </a:p>
          <a:p>
            <a:endParaRPr lang="en-US" dirty="0"/>
          </a:p>
          <a:p>
            <a:r>
              <a:rPr lang="en-US" dirty="0"/>
              <a:t>Ex: </a:t>
            </a:r>
            <a:r>
              <a:rPr lang="en-US" b="1" dirty="0"/>
              <a:t>Young</a:t>
            </a:r>
            <a:r>
              <a:rPr lang="en-US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gifted</a:t>
            </a:r>
            <a:r>
              <a:rPr lang="en-US" dirty="0"/>
              <a:t>, my </a:t>
            </a:r>
            <a:r>
              <a:rPr lang="en-US" b="1" dirty="0"/>
              <a:t>tongue's </a:t>
            </a:r>
            <a:r>
              <a:rPr lang="en-US" b="1" dirty="0">
                <a:solidFill>
                  <a:srgbClr val="FF0000"/>
                </a:solidFill>
              </a:rPr>
              <a:t>prolific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Effect: Rhythm , rhyme, emphasis</a:t>
            </a:r>
          </a:p>
        </p:txBody>
      </p:sp>
    </p:spTree>
    <p:extLst>
      <p:ext uri="{BB962C8B-B14F-4D97-AF65-F5344CB8AC3E}">
        <p14:creationId xmlns:p14="http://schemas.microsoft.com/office/powerpoint/2010/main" val="110592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9946</TotalTime>
  <Words>358</Words>
  <Application>Microsoft Macintosh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Poetic terms/Sound devices</vt:lpstr>
      <vt:lpstr>Alliteration</vt:lpstr>
      <vt:lpstr>Assonance</vt:lpstr>
      <vt:lpstr>Consonance</vt:lpstr>
      <vt:lpstr>Cacophony </vt:lpstr>
      <vt:lpstr>Euphony</vt:lpstr>
      <vt:lpstr>Rhyme scheme</vt:lpstr>
      <vt:lpstr>Slant Rhyme</vt:lpstr>
      <vt:lpstr>Internal rhyme</vt:lpstr>
      <vt:lpstr>Enjambment</vt:lpstr>
      <vt:lpstr>Anastrophe</vt:lpstr>
      <vt:lpstr>Turn/Shift</vt:lpstr>
      <vt:lpstr>Cataloguing </vt:lpstr>
    </vt:vector>
  </TitlesOfParts>
  <Company>Tolleson Union High School District #214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Literary/Rhetorical terms</dc:title>
  <dc:creator>Megan Vargo</dc:creator>
  <cp:lastModifiedBy>Microsoft Office User</cp:lastModifiedBy>
  <cp:revision>16</cp:revision>
  <dcterms:created xsi:type="dcterms:W3CDTF">2013-12-01T15:35:06Z</dcterms:created>
  <dcterms:modified xsi:type="dcterms:W3CDTF">2019-04-17T15:43:13Z</dcterms:modified>
</cp:coreProperties>
</file>