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8" r:id="rId2"/>
    <p:sldId id="277" r:id="rId3"/>
    <p:sldId id="275" r:id="rId4"/>
    <p:sldId id="274" r:id="rId5"/>
    <p:sldId id="261" r:id="rId6"/>
    <p:sldId id="276" r:id="rId7"/>
    <p:sldId id="262" r:id="rId8"/>
    <p:sldId id="264" r:id="rId9"/>
    <p:sldId id="265" r:id="rId10"/>
    <p:sldId id="257" r:id="rId11"/>
    <p:sldId id="258" r:id="rId12"/>
    <p:sldId id="260" r:id="rId13"/>
    <p:sldId id="259" r:id="rId14"/>
    <p:sldId id="266" r:id="rId15"/>
    <p:sldId id="272" r:id="rId16"/>
    <p:sldId id="267" r:id="rId17"/>
    <p:sldId id="268" r:id="rId18"/>
    <p:sldId id="269" r:id="rId19"/>
    <p:sldId id="270" r:id="rId20"/>
    <p:sldId id="271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540B0-6933-BE4F-88A8-679DADB1AEB1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FABE-6435-D245-81D8-C03741A5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Borderless-</a:t>
            </a:r>
            <a:r>
              <a:rPr lang="en-US" baseline="0" dirty="0" smtClean="0"/>
              <a:t> space, freedom, outside of time. Ex- “We’re happy only to be together.”</a:t>
            </a:r>
            <a:r>
              <a:rPr lang="en-US" baseline="0" dirty="0" smtClean="0">
                <a:sym typeface="Wingdings"/>
              </a:rPr>
              <a:t> a continuing feeling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Border- happening at an exact moment in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FABE-6435-D245-81D8-C03741A54A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a</a:t>
            </a:r>
            <a:r>
              <a:rPr lang="en-US" baseline="0" dirty="0" smtClean="0"/>
              <a:t> connection between feelings, events,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FABE-6435-D245-81D8-C03741A54A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Larger panels can emphasize significance of a moment,</a:t>
            </a:r>
            <a:r>
              <a:rPr lang="en-US" baseline="0" dirty="0" smtClean="0"/>
              <a:t> like when </a:t>
            </a:r>
            <a:r>
              <a:rPr lang="en-US" baseline="0" dirty="0" err="1" smtClean="0"/>
              <a:t>Vladek</a:t>
            </a:r>
            <a:r>
              <a:rPr lang="en-US" baseline="0" dirty="0" smtClean="0"/>
              <a:t> arrives in Auschwitz.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FABE-6435-D245-81D8-C03741A54A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7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Hands over</a:t>
            </a:r>
            <a:r>
              <a:rPr lang="en-US" baseline="0" dirty="0" smtClean="0"/>
              <a:t> mouth- fear, shame, shyness</a:t>
            </a:r>
          </a:p>
          <a:p>
            <a:r>
              <a:rPr lang="en-US" baseline="0" dirty="0" smtClean="0"/>
              <a:t>Feet turned in- embarrassment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FABE-6435-D245-81D8-C03741A54A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1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5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0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5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5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6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2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5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A1A0-0596-D449-A90B-DD6678810FF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2AD8-DCF3-7241-AFA9-EBEA424D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5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 paragraph + 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know about graphic novels? Have you read any before?  How about comics? What was the experience like? How do you think reading a graphic novel will differ from reading a novel?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9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9667" y="329050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4" descr="Screen Shot 2016-12-01 at 5.06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29" r="-67129"/>
          <a:stretch>
            <a:fillRect/>
          </a:stretch>
        </p:blipFill>
        <p:spPr>
          <a:xfrm>
            <a:off x="-2009671" y="-192900"/>
            <a:ext cx="13183438" cy="7250384"/>
          </a:xfrm>
        </p:spPr>
      </p:pic>
    </p:spTree>
    <p:extLst>
      <p:ext uri="{BB962C8B-B14F-4D97-AF65-F5344CB8AC3E}">
        <p14:creationId xmlns:p14="http://schemas.microsoft.com/office/powerpoint/2010/main" val="151560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6731" cy="9470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Frameless panels vs. panels w/ Frame</a:t>
            </a:r>
            <a:endParaRPr lang="en-US" dirty="0"/>
          </a:p>
        </p:txBody>
      </p:sp>
      <p:pic>
        <p:nvPicPr>
          <p:cNvPr id="6" name="Picture 5" descr="Screen Shot 2016-12-01 at 5.13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45" y="1557400"/>
            <a:ext cx="6362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2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panels</a:t>
            </a:r>
            <a:endParaRPr lang="en-US" dirty="0"/>
          </a:p>
        </p:txBody>
      </p:sp>
      <p:pic>
        <p:nvPicPr>
          <p:cNvPr id="4" name="Content Placeholder 3" descr="Screen Shot 2016-12-01 at 5.21.5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28" r="-45928"/>
          <a:stretch>
            <a:fillRect/>
          </a:stretch>
        </p:blipFill>
        <p:spPr>
          <a:xfrm>
            <a:off x="457200" y="160323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8564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478" y="1417638"/>
            <a:ext cx="8229600" cy="1143000"/>
          </a:xfrm>
        </p:spPr>
        <p:txBody>
          <a:bodyPr/>
          <a:lstStyle/>
          <a:p>
            <a:r>
              <a:rPr lang="en-US" dirty="0" smtClean="0"/>
              <a:t>Panel Size</a:t>
            </a:r>
            <a:endParaRPr lang="en-US" dirty="0"/>
          </a:p>
        </p:txBody>
      </p:sp>
      <p:pic>
        <p:nvPicPr>
          <p:cNvPr id="4" name="Picture 3" descr="Screen Shot 2016-12-01 at 5.1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2" y="236673"/>
            <a:ext cx="4446761" cy="62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3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Effects Lettering- text set apart in order to draw attention to it.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733" r="-38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662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Silent panel- a panel with no captions or speech bubbles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76" y="1530273"/>
            <a:ext cx="3875590" cy="532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2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Bleed- Image extends to or beyond the edge of the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807" r="-37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097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Foreground, </a:t>
            </a:r>
            <a:r>
              <a:rPr lang="en-US" dirty="0" err="1" smtClean="0"/>
              <a:t>midground</a:t>
            </a:r>
            <a:r>
              <a:rPr lang="en-US" dirty="0" smtClean="0"/>
              <a:t>, background</a:t>
            </a:r>
            <a:endParaRPr lang="en-US" dirty="0"/>
          </a:p>
        </p:txBody>
      </p:sp>
      <p:pic>
        <p:nvPicPr>
          <p:cNvPr id="4" name="Content Placeholder 3" descr="backgrou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" b="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052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Foreground: </a:t>
            </a:r>
            <a:r>
              <a:rPr lang="en-US" dirty="0" smtClean="0"/>
              <a:t>Images in a panel </a:t>
            </a:r>
            <a:r>
              <a:rPr lang="en-US" dirty="0"/>
              <a:t>closest to the viewer.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effectLst/>
              </a:rPr>
              <a:t>Midground</a:t>
            </a:r>
            <a:r>
              <a:rPr lang="en-US" dirty="0" smtClean="0">
                <a:effectLst/>
              </a:rPr>
              <a:t>: Images that appear in the middle of the panel. (most likely to look here first.)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dirty="0" smtClean="0"/>
              <a:t>Background: Images that appear in the distance.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 Off center images can create 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0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561"/>
            <a:ext cx="8229600" cy="4525963"/>
          </a:xfrm>
        </p:spPr>
        <p:txBody>
          <a:bodyPr/>
          <a:lstStyle/>
          <a:p>
            <a:r>
              <a:rPr lang="en-US" dirty="0" smtClean="0"/>
              <a:t> A term to describe how some images draw the eye more (often this is done with shading).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47" y="3000147"/>
            <a:ext cx="6013262" cy="36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0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Novel </a:t>
            </a:r>
            <a:r>
              <a:rPr lang="en-US" dirty="0"/>
              <a:t>T</a:t>
            </a:r>
            <a:r>
              <a:rPr lang="en-US" dirty="0" smtClean="0"/>
              <a:t>erms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784" y="1626612"/>
            <a:ext cx="4026483" cy="39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5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Faces, hands, figures- Show emotion through positioning and expression</a:t>
            </a:r>
            <a:endParaRPr lang="en-US" dirty="0"/>
          </a:p>
        </p:txBody>
      </p:sp>
      <p:pic>
        <p:nvPicPr>
          <p:cNvPr id="4" name="Content Placeholder 3" descr="Faces-and-Hands-300x19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98" r="-9398"/>
          <a:stretch>
            <a:fillRect/>
          </a:stretch>
        </p:blipFill>
        <p:spPr>
          <a:xfrm>
            <a:off x="1630848" y="1969927"/>
            <a:ext cx="5683765" cy="3125852"/>
          </a:xfrm>
        </p:spPr>
      </p:pic>
    </p:spTree>
    <p:extLst>
      <p:ext uri="{BB962C8B-B14F-4D97-AF65-F5344CB8AC3E}">
        <p14:creationId xmlns:p14="http://schemas.microsoft.com/office/powerpoint/2010/main" val="160776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image or object used to represent something else like an idea or emotion.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430" y="2953424"/>
            <a:ext cx="2673504" cy="37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8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distinct segment of the comic containing image and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0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Lines and borders that contain panels.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8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space between framed panels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Allows the viewer to Infer what happened between the panels. Lapses in time may be small or large.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4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Boxes that contain a variety of textual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7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49" y="33513"/>
            <a:ext cx="8229600" cy="1143000"/>
          </a:xfrm>
        </p:spPr>
        <p:txBody>
          <a:bodyPr/>
          <a:lstStyle/>
          <a:p>
            <a:r>
              <a:rPr lang="en-US" dirty="0" smtClean="0"/>
              <a:t>Captions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76513"/>
            <a:ext cx="9144001" cy="59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4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93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80"/>
                </a:solidFill>
                <a:latin typeface="Bookman Old Style"/>
                <a:cs typeface="Bookman Old Style"/>
              </a:rPr>
              <a:t>Speech balloons</a:t>
            </a:r>
            <a:endParaRPr lang="en-US" sz="6000" dirty="0">
              <a:solidFill>
                <a:srgbClr val="FF0080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Bookman Old Style"/>
                <a:cs typeface="Bookman Old Style"/>
              </a:rPr>
              <a:t>*What characters say to each other.</a:t>
            </a:r>
          </a:p>
          <a:p>
            <a:pPr>
              <a:buNone/>
            </a:pPr>
            <a:r>
              <a:rPr lang="en-US" dirty="0" smtClean="0">
                <a:latin typeface="Bookman Old Style"/>
                <a:cs typeface="Bookman Old Style"/>
              </a:rPr>
              <a:t>*Each word balloon has a </a:t>
            </a:r>
            <a:r>
              <a:rPr lang="en-US" b="1" dirty="0" smtClean="0">
                <a:latin typeface="Bookman Old Style"/>
                <a:cs typeface="Bookman Old Style"/>
              </a:rPr>
              <a:t>“tail” </a:t>
            </a:r>
            <a:r>
              <a:rPr lang="en-US" dirty="0" smtClean="0">
                <a:latin typeface="Bookman Old Style"/>
                <a:cs typeface="Bookman Old Style"/>
              </a:rPr>
              <a:t>to let you know who is talking!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479388" y="4424190"/>
            <a:ext cx="1491664" cy="1269814"/>
          </a:xfrm>
          <a:prstGeom prst="wedgeRectCallout">
            <a:avLst>
              <a:gd name="adj1" fmla="val -72874"/>
              <a:gd name="adj2" fmla="val 92733"/>
            </a:avLst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636253" y="4524970"/>
            <a:ext cx="2054943" cy="1169034"/>
          </a:xfrm>
          <a:prstGeom prst="wedgeEllipseCallout">
            <a:avLst>
              <a:gd name="adj1" fmla="val 31527"/>
              <a:gd name="adj2" fmla="val 83190"/>
            </a:avLst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80"/>
                </a:solidFill>
                <a:latin typeface="Bookman Old Style"/>
                <a:cs typeface="Bookman Old Style"/>
              </a:rPr>
              <a:t>Thought Balloons</a:t>
            </a:r>
            <a:endParaRPr lang="en-US" sz="4800" dirty="0">
              <a:solidFill>
                <a:srgbClr val="FF0080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6256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6512248" y="1408176"/>
            <a:ext cx="1530642" cy="1877214"/>
          </a:xfrm>
          <a:prstGeom prst="irregularSeal1">
            <a:avLst/>
          </a:prstGeom>
          <a:solidFill>
            <a:srgbClr val="FF0080"/>
          </a:solidFill>
          <a:ln>
            <a:solidFill>
              <a:srgbClr val="FF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360834" y="740833"/>
            <a:ext cx="488950" cy="33866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772960" y="2036994"/>
            <a:ext cx="745831" cy="63000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168" y="1408176"/>
            <a:ext cx="3699189" cy="60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9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347</Words>
  <Application>Microsoft Macintosh PowerPoint</Application>
  <PresentationFormat>On-screen Show (4:3)</PresentationFormat>
  <Paragraphs>47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1 paragraph + RF</vt:lpstr>
      <vt:lpstr>Graphic Novel Terms</vt:lpstr>
      <vt:lpstr>Panel</vt:lpstr>
      <vt:lpstr>Frame</vt:lpstr>
      <vt:lpstr>Gutter</vt:lpstr>
      <vt:lpstr>Captions</vt:lpstr>
      <vt:lpstr>Captions</vt:lpstr>
      <vt:lpstr>Speech balloons</vt:lpstr>
      <vt:lpstr>Thought Balloons</vt:lpstr>
      <vt:lpstr>PowerPoint Presentation</vt:lpstr>
      <vt:lpstr>Frameless panels vs. panels w/ Frame</vt:lpstr>
      <vt:lpstr>Overlapping panels</vt:lpstr>
      <vt:lpstr>Panel Size</vt:lpstr>
      <vt:lpstr>Special Effects Lettering- text set apart in order to draw attention to it.</vt:lpstr>
      <vt:lpstr>Silent panel- a panel with no captions or speech bubbles</vt:lpstr>
      <vt:lpstr>Bleed- Image extends to or beyond the edge of the page</vt:lpstr>
      <vt:lpstr>Foreground, midground, background</vt:lpstr>
      <vt:lpstr>PowerPoint Presentation</vt:lpstr>
      <vt:lpstr>Graphic Weight</vt:lpstr>
      <vt:lpstr>Faces, hands, figures- Show emotion through positioning and expression</vt:lpstr>
      <vt:lpstr>Symbol</vt:lpstr>
    </vt:vector>
  </TitlesOfParts>
  <Company>AAPS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Vargo</dc:creator>
  <cp:lastModifiedBy>ITD</cp:lastModifiedBy>
  <cp:revision>14</cp:revision>
  <dcterms:created xsi:type="dcterms:W3CDTF">2016-12-01T15:39:23Z</dcterms:created>
  <dcterms:modified xsi:type="dcterms:W3CDTF">2018-04-03T13:50:45Z</dcterms:modified>
</cp:coreProperties>
</file>