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5"/>
  </p:notesMasterIdLst>
  <p:sldIdLst>
    <p:sldId id="277" r:id="rId2"/>
    <p:sldId id="256" r:id="rId3"/>
    <p:sldId id="278" r:id="rId4"/>
    <p:sldId id="257" r:id="rId5"/>
    <p:sldId id="262" r:id="rId6"/>
    <p:sldId id="259" r:id="rId7"/>
    <p:sldId id="260" r:id="rId8"/>
    <p:sldId id="261" r:id="rId9"/>
    <p:sldId id="27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6" r:id="rId18"/>
    <p:sldId id="271" r:id="rId19"/>
    <p:sldId id="272" r:id="rId20"/>
    <p:sldId id="273" r:id="rId21"/>
    <p:sldId id="274" r:id="rId22"/>
    <p:sldId id="275" r:id="rId23"/>
    <p:sldId id="279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176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80376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6" name="Shape 36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haparralpoets.org/devices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readingworksheets.com/figurative-language/figurative-language-worksheet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 R.F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your weekend by writing the following:</a:t>
            </a:r>
          </a:p>
          <a:p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A simile</a:t>
            </a:r>
          </a:p>
          <a:p>
            <a:pPr marL="514350" indent="-514350">
              <a:buAutoNum type="arabicParenR"/>
            </a:pPr>
            <a:r>
              <a:rPr lang="en-US" dirty="0" smtClean="0"/>
              <a:t>A metaphor</a:t>
            </a:r>
          </a:p>
          <a:p>
            <a:pPr marL="514350" indent="-514350">
              <a:buAutoNum type="arabicParenR"/>
            </a:pPr>
            <a:r>
              <a:rPr lang="en-US" dirty="0" smtClean="0"/>
              <a:t>Personification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7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Symbol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 object that represents something else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/>
            </a:r>
            <a:br>
              <a:rPr lang="en"/>
            </a:br>
            <a:r>
              <a:rPr lang="en"/>
              <a:t>Ex:  lion as a symbol of courage, heart as a symbol of love, “blind justice”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7737" y="2914687"/>
            <a:ext cx="2371725" cy="19335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265125" y="4058250"/>
            <a:ext cx="56912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 just a weird woman with a blindfold--her image is full of symbolism for our justice system (female = gentleness; blind = fair; scales = thoughtful; sword = punishment)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Alliteration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Repeated consonants at the beginning of words placed next to one another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Ex: Curious crocodiles, fast and furious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Denotation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dictionary definition of a word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Ex:  Dove:  A stocky bird with a small head, short legs, and cooing voice, very similar to but generally smaller than a pigeon.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Connotation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emotional, cultural, and psychological overtones of a word apart from its literal definition.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Ex:  Dove:  a symbol of peace.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Allusion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brief reference to some person, historical event, work of art, or Biblical or mythological situation or character.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/>
            </a:r>
            <a:br>
              <a:rPr lang="en"/>
            </a:br>
            <a:r>
              <a:rPr lang="en"/>
              <a:t>Ex:  Uncle Sam, Romeo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Hyperbole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 outrageous exaggeration used for effect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Ex:  He weighs a ton.</a:t>
            </a:r>
            <a:br>
              <a:rPr lang="en"/>
            </a:br>
            <a:r>
              <a:rPr lang="en"/>
              <a:t>I’m so hungry I could eat a cow.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Irony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2373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contradictory statement or situation to reveal a reality different from what appears to be true.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 l="7500" t="5065" r="6389" b="24182"/>
          <a:stretch/>
        </p:blipFill>
        <p:spPr>
          <a:xfrm>
            <a:off x="3694500" y="1376225"/>
            <a:ext cx="5169275" cy="339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Enjambment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Definition: A sentence in poetry that continues beyond the line break</a:t>
            </a:r>
          </a:p>
          <a:p>
            <a:endParaRPr lang="en-US" dirty="0"/>
          </a:p>
          <a:p>
            <a:r>
              <a:rPr lang="en-US" dirty="0"/>
              <a:t>Example: </a:t>
            </a:r>
          </a:p>
          <a:p>
            <a:r>
              <a:rPr lang="en-US" dirty="0"/>
              <a:t>It is a beauteous evening, calm and free, </a:t>
            </a:r>
          </a:p>
          <a:p>
            <a:r>
              <a:rPr lang="en-US" dirty="0"/>
              <a:t>The holy time is quiet as a Nun </a:t>
            </a:r>
          </a:p>
          <a:p>
            <a:r>
              <a:rPr lang="en-US" dirty="0"/>
              <a:t>Breathless with adoration; the broad sun </a:t>
            </a:r>
          </a:p>
          <a:p>
            <a:r>
              <a:rPr lang="en-US" dirty="0"/>
              <a:t>Is sinking down in its </a:t>
            </a:r>
            <a:r>
              <a:rPr lang="en-US" dirty="0" smtClean="0"/>
              <a:t>tranquility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0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Theme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The larger idea or concept that the work may represent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/>
            </a:r>
            <a:br>
              <a:rPr lang="en"/>
            </a:br>
            <a:r>
              <a:rPr lang="en"/>
              <a:t>Ex: Friendship, love, isolation, childhood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Ex: </a:t>
            </a:r>
            <a:r>
              <a:rPr lang="en" i="1" dirty="0"/>
              <a:t>Harry Potter</a:t>
            </a:r>
            <a:r>
              <a:rPr lang="en" dirty="0"/>
              <a:t> -- the power of love and friendship over fear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Motif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Images, ideas, sounds, and words that help to explain the central idea or theme of a literary work.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Ex:  colors, repetition of objects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English 9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12675" y="3627025"/>
            <a:ext cx="8629199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Poetic Devices</a:t>
            </a:r>
          </a:p>
          <a:p>
            <a:pPr lvl="0">
              <a:spcBef>
                <a:spcPts val="0"/>
              </a:spcBef>
              <a:buNone/>
            </a:pPr>
            <a:r>
              <a:rPr lang="en" sz="1500"/>
              <a:t>Adapted from: </a:t>
            </a:r>
            <a:r>
              <a:rPr lang="en" sz="1500" u="sng">
                <a:solidFill>
                  <a:schemeClr val="hlink"/>
                </a:solidFill>
                <a:hlinkClick r:id="rId3"/>
              </a:rPr>
              <a:t>http://www.chaparralpoets.org/devices.pdf</a:t>
            </a:r>
            <a:r>
              <a:rPr lang="en" sz="1500"/>
              <a:t/>
            </a:r>
            <a:br>
              <a:rPr lang="en" sz="1500"/>
            </a:br>
            <a:r>
              <a:rPr lang="en" sz="1500"/>
              <a:t>&amp;</a:t>
            </a:r>
            <a:br>
              <a:rPr lang="en" sz="1500"/>
            </a:br>
            <a:r>
              <a:rPr lang="en" sz="1500"/>
              <a:t>http://highered.mheducation.com/sites/0072405228/student_view0/poetic_glossary.html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Juxtaposition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Two or more ideas placed close to one another in order to draw comparisons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/>
            </a:r>
            <a:br>
              <a:rPr lang="en"/>
            </a:br>
            <a:r>
              <a:rPr lang="en"/>
              <a:t>Ex:  light &amp; dark, good &amp; evil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Rhyme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Words that have different beginning sounds but whose endings sound alike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Ex:  Time/lime, time/line (slant rhyme)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Foreshadowing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Hints as to what will come in the text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Ex:  A black cat crosses a character’s path and soon after he dies.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Ex: A character is deathly afraid of water since childhood and dies by drowning (also ironic).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https://www.ereadingworksheets.com</a:t>
            </a:r>
            <a:r>
              <a:rPr lang="en-US">
                <a:hlinkClick r:id="rId2"/>
              </a:rPr>
              <a:t>/figurative-language/figurative-language-</a:t>
            </a:r>
            <a:r>
              <a:rPr lang="en-US">
                <a:hlinkClick r:id="rId2"/>
              </a:rPr>
              <a:t>worksheets</a:t>
            </a:r>
            <a:r>
              <a:rPr lang="en-US" smtClean="0">
                <a:hlinkClick r:id="rId2"/>
              </a:rPr>
              <a:t>/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5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one paragraph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Would your rather be seen as serious all of the time (and never fun) or fun all of the time (and never serious). Explain your choice.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Author vs. Narrator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192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/>
              <a:t>Author: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writer of the text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92275" y="1200150"/>
            <a:ext cx="3994500" cy="220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/>
              <a:t>Narrator: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person (or thing) telling the story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342925" y="3404250"/>
            <a:ext cx="8229600" cy="173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i="1"/>
              <a:t>This seems simple, but don’t confuse the two!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i="1"/>
              <a:t>The narrator </a:t>
            </a:r>
            <a:r>
              <a:rPr lang="en" sz="2400" b="1" i="1" u="sng"/>
              <a:t>doesn’t</a:t>
            </a:r>
            <a:r>
              <a:rPr lang="en" sz="2400" i="1"/>
              <a:t> speak for the author. The author may use a narrator to say something completely contrary to what he or she actually believes.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Tone vs. Mood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/>
              <a:t>Tone: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Implied attitude of </a:t>
            </a:r>
            <a:r>
              <a:rPr lang="en" i="1"/>
              <a:t>the writer</a:t>
            </a:r>
            <a:r>
              <a:rPr lang="en"/>
              <a:t> towards the subject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Ex: bitter, loving, satirical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/>
              <a:t>Mood: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way a text makes the </a:t>
            </a:r>
            <a:r>
              <a:rPr lang="en" i="1"/>
              <a:t>reader</a:t>
            </a:r>
            <a:r>
              <a:rPr lang="en"/>
              <a:t> feel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Ex: melancholy, dreary, romantic, hopeful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Stanza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A collection of lines in a poem (can also be a stand-alone line).  You can think of this somewhat like a paragraph with an essay.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Ex:              </a:t>
            </a:r>
            <a:r>
              <a:rPr lang="en"/>
              <a:t/>
            </a:r>
            <a:br>
              <a:rPr lang="en"/>
            </a:br>
            <a:r>
              <a:rPr lang="en" sz="1000"/>
              <a:t>Some say the world will end in fire,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Some say in ice.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From what I've tasted of desire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I hold with those who favor fire.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But if it had to perish twice,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I think I know enough of hate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To say that for destruction ice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Is also great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And would suffice.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3729475" y="3368900"/>
            <a:ext cx="4436400" cy="74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← Robert Frost’s one stanza poem “Fire and Ice”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Simile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comparison between two things using “like” or “as”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Ex: </a:t>
            </a:r>
            <a:r>
              <a:rPr lang="en" i="1"/>
              <a:t>“You’re as cuddly as a cactus, you’re as slimy as an eel, Mr. Gri---inch!”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Her voice was like nails on a chalkboard.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Metaphor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A direct comparison between two unlike things, stating that one </a:t>
            </a:r>
            <a:r>
              <a:rPr lang="en" b="1" u="sng" dirty="0"/>
              <a:t>is</a:t>
            </a:r>
            <a:r>
              <a:rPr lang="en" dirty="0"/>
              <a:t> the other or does the action of the other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Ex:  </a:t>
            </a:r>
            <a:r>
              <a:rPr lang="en-US" dirty="0" smtClean="0"/>
              <a:t>Love is a fire. 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I am a china shop and you are a bull.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Personification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Giving inanimate objects or abstract concepts living and animate qualities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Ex:  The days crept by slowly.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leaves waved hello to us.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8675" y="2697251"/>
            <a:ext cx="3025824" cy="188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678</Words>
  <Application>Microsoft Macintosh PowerPoint</Application>
  <PresentationFormat>On-screen Show (16:9)</PresentationFormat>
  <Paragraphs>110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biz</vt:lpstr>
      <vt:lpstr>+ R.F</vt:lpstr>
      <vt:lpstr>English 9</vt:lpstr>
      <vt:lpstr>Write one paragraph</vt:lpstr>
      <vt:lpstr>Author vs. Narrator</vt:lpstr>
      <vt:lpstr>Tone vs. Mood</vt:lpstr>
      <vt:lpstr>Stanza</vt:lpstr>
      <vt:lpstr>Simile</vt:lpstr>
      <vt:lpstr>Metaphor</vt:lpstr>
      <vt:lpstr>Personification</vt:lpstr>
      <vt:lpstr>Symbol</vt:lpstr>
      <vt:lpstr>Alliteration</vt:lpstr>
      <vt:lpstr>Denotation</vt:lpstr>
      <vt:lpstr>Connotation</vt:lpstr>
      <vt:lpstr>Allusion</vt:lpstr>
      <vt:lpstr>Hyperbole</vt:lpstr>
      <vt:lpstr>Irony</vt:lpstr>
      <vt:lpstr>Enjambment</vt:lpstr>
      <vt:lpstr>Theme</vt:lpstr>
      <vt:lpstr>Motif</vt:lpstr>
      <vt:lpstr>Juxtaposition</vt:lpstr>
      <vt:lpstr>Rhyme</vt:lpstr>
      <vt:lpstr>Foreshadowing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9</dc:title>
  <dc:creator>Megan</dc:creator>
  <cp:lastModifiedBy>Megan Vargo</cp:lastModifiedBy>
  <cp:revision>12</cp:revision>
  <dcterms:modified xsi:type="dcterms:W3CDTF">2017-09-12T21:49:55Z</dcterms:modified>
</cp:coreProperties>
</file>